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7059" autoAdjust="0"/>
  </p:normalViewPr>
  <p:slideViewPr>
    <p:cSldViewPr>
      <p:cViewPr varScale="1">
        <p:scale>
          <a:sx n="65" d="100"/>
          <a:sy n="65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A2C1-307D-4FC7-A5E0-140B8A765D7E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8BF15-7F91-4F61-BBC8-F8783FE2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47901"/>
            <a:ext cx="3886200" cy="19811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reference/android/view/Gravity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reference/android/view/Gravit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9469" y="4724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Week 3- </a:t>
            </a:r>
            <a:r>
              <a:rPr lang="en-US" sz="2800" dirty="0">
                <a:solidFill>
                  <a:schemeClr val="tx1"/>
                </a:solidFill>
              </a:rPr>
              <a:t>Linear Layout and </a:t>
            </a:r>
            <a:r>
              <a:rPr lang="en-US" sz="2800" dirty="0" err="1">
                <a:solidFill>
                  <a:schemeClr val="tx1"/>
                </a:solidFill>
              </a:rPr>
              <a:t>RelativeLayout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HNDIT2417</a:t>
            </a:r>
            <a:br>
              <a:rPr lang="en-US" sz="3600" dirty="0" smtClean="0"/>
            </a:br>
            <a:r>
              <a:rPr lang="en-US" sz="3600" dirty="0" smtClean="0"/>
              <a:t>Mobile Application Development</a:t>
            </a:r>
            <a:endParaRPr lang="en-US" sz="3600" dirty="0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90" y="5486400"/>
            <a:ext cx="1770906" cy="132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gravity vs. </a:t>
            </a:r>
            <a:r>
              <a:rPr lang="en-US" dirty="0" err="1" smtClean="0"/>
              <a:t>layout_gravity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gravity on a </a:t>
            </a:r>
            <a:r>
              <a:rPr lang="en-US" dirty="0" err="1" smtClean="0"/>
              <a:t>ViewGroup</a:t>
            </a:r>
            <a:r>
              <a:rPr lang="en-US" dirty="0" smtClean="0"/>
              <a:t> will position all of its children a specific way.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133" y="2971800"/>
            <a:ext cx="2248836" cy="371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570133" y="3505200"/>
            <a:ext cx="2248836" cy="31841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95652" y="3886200"/>
            <a:ext cx="3114548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Using a </a:t>
            </a:r>
            <a:r>
              <a:rPr lang="en-US" dirty="0" err="1" smtClean="0">
                <a:solidFill>
                  <a:srgbClr val="FF0000"/>
                </a:solidFill>
              </a:rPr>
              <a:t>LinearLayout</a:t>
            </a:r>
            <a:r>
              <a:rPr lang="en-US" dirty="0" smtClean="0">
                <a:solidFill>
                  <a:srgbClr val="FF0000"/>
                </a:solidFill>
              </a:rPr>
              <a:t> as the root view to encapsulate everything.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5410200" y="4347865"/>
            <a:ext cx="115993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64840" y="4909234"/>
            <a:ext cx="35761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LinearLayout</a:t>
            </a:r>
            <a:r>
              <a:rPr lang="en-US" dirty="0" smtClean="0"/>
              <a:t> has an attribute of</a:t>
            </a:r>
          </a:p>
          <a:p>
            <a:r>
              <a:rPr lang="en-US" i="1" dirty="0"/>
              <a:t>g</a:t>
            </a:r>
            <a:r>
              <a:rPr lang="en-US" i="1" dirty="0" smtClean="0"/>
              <a:t>ravity</a:t>
            </a:r>
            <a:r>
              <a:rPr lang="en-US" dirty="0" smtClean="0"/>
              <a:t> with a value equal to center.</a:t>
            </a:r>
          </a:p>
          <a:p>
            <a:r>
              <a:rPr lang="en-US" sz="1200" dirty="0" smtClean="0"/>
              <a:t>(That is why all the button are centered</a:t>
            </a:r>
          </a:p>
          <a:p>
            <a:r>
              <a:rPr lang="en-US" sz="1200" dirty="0" smtClean="0"/>
              <a:t>in the screen.)</a:t>
            </a:r>
            <a:endParaRPr lang="en-US" sz="1200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90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133" y="2971800"/>
            <a:ext cx="2251013" cy="371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gravity vs. </a:t>
            </a:r>
            <a:r>
              <a:rPr lang="en-US" dirty="0" err="1" smtClean="0"/>
              <a:t>layout_gravity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layout_gravity</a:t>
            </a:r>
            <a:r>
              <a:rPr lang="en-US" dirty="0" smtClean="0"/>
              <a:t>, a child can override the gravity set on it by its parent.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0133" y="3505200"/>
            <a:ext cx="2248836" cy="31841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95652" y="3886200"/>
            <a:ext cx="3114548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Using a </a:t>
            </a:r>
            <a:r>
              <a:rPr lang="en-US" dirty="0" err="1" smtClean="0">
                <a:solidFill>
                  <a:srgbClr val="FF0000"/>
                </a:solidFill>
              </a:rPr>
              <a:t>LinearLayout</a:t>
            </a:r>
            <a:r>
              <a:rPr lang="en-US" dirty="0" smtClean="0">
                <a:solidFill>
                  <a:srgbClr val="FF0000"/>
                </a:solidFill>
              </a:rPr>
              <a:t> as the root view to encapsulate everything.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5410200" y="4347865"/>
            <a:ext cx="115993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64840" y="4909234"/>
            <a:ext cx="41010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blue button has an attribute of</a:t>
            </a:r>
          </a:p>
          <a:p>
            <a:r>
              <a:rPr lang="en-US" i="1" dirty="0" err="1" smtClean="0"/>
              <a:t>layout_gravity</a:t>
            </a:r>
            <a:r>
              <a:rPr lang="en-US" dirty="0" smtClean="0"/>
              <a:t> with a value equal to </a:t>
            </a:r>
            <a:r>
              <a:rPr lang="en-US" i="1" dirty="0" smtClean="0"/>
              <a:t>right</a:t>
            </a:r>
            <a:r>
              <a:rPr lang="en-US" dirty="0" smtClean="0"/>
              <a:t>.</a:t>
            </a:r>
            <a:endParaRPr lang="en-US" i="1" dirty="0" smtClean="0"/>
          </a:p>
          <a:p>
            <a:r>
              <a:rPr lang="en-US" sz="1200" dirty="0" smtClean="0"/>
              <a:t>(That is why all the button are centered</a:t>
            </a:r>
          </a:p>
          <a:p>
            <a:r>
              <a:rPr lang="en-US" sz="1200" dirty="0" smtClean="0"/>
              <a:t>in the screen, except the blue button which is on the right.)</a:t>
            </a:r>
            <a:endParaRPr lang="en-US" sz="1200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2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render?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android:gravity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"center"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TextView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ImageView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android:src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drawable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/icon"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88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render?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android:gravity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"center"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TextView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ImageView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android:src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drawable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/icon"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310" y="2375647"/>
            <a:ext cx="21145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6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isn’t the content centered?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00B050"/>
                </a:solidFill>
                <a:latin typeface="Consolas"/>
              </a:rPr>
              <a:t>android:gravity</a:t>
            </a:r>
            <a:r>
              <a:rPr lang="en-US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"center"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TextView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ImageView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android:src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drawable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/icon"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310" y="2375647"/>
            <a:ext cx="21145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56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the width of the </a:t>
            </a:r>
            <a:r>
              <a:rPr lang="en-US" sz="4000" dirty="0" err="1" smtClean="0"/>
              <a:t>LinearLayout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B050"/>
                </a:solidFill>
                <a:latin typeface="Consolas"/>
              </a:rPr>
              <a:t>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android:layout_width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="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wrap_content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android:gravity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"center"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TextView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ImageView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android:src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drawable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/icon"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4098" name="Picture 2" descr="http://thinkandroid.files.wordpress.com/2010/01/ss2.png?w=223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325" y="2409824"/>
            <a:ext cx="2124075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59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the width of the </a:t>
            </a:r>
            <a:r>
              <a:rPr lang="en-US" sz="4000" dirty="0" err="1" smtClean="0"/>
              <a:t>LinearLayout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&lt;?xml version=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"1.0" encoding="utf-8"?&gt;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xmlns:android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apk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match</a:t>
            </a:r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_parent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sz="40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="</a:t>
            </a:r>
            <a:r>
              <a:rPr lang="en-US" sz="40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android:gravity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"center" 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TextView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android:text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ImageView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android:src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"@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drawable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/icon" /&gt;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&lt;/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&lt;/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&gt;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098" name="Picture 2" descr="http://thinkandroid.files.wordpress.com/2010/01/ss2.png?w=223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325" y="2409824"/>
            <a:ext cx="2124075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05400" y="5228272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Because </a:t>
            </a:r>
            <a:r>
              <a:rPr lang="en-US" sz="1400" dirty="0" smtClean="0">
                <a:solidFill>
                  <a:srgbClr val="00B050"/>
                </a:solidFill>
              </a:rPr>
              <a:t>the parent </a:t>
            </a:r>
            <a:r>
              <a:rPr lang="en-US" sz="1400" dirty="0" err="1">
                <a:solidFill>
                  <a:srgbClr val="00B050"/>
                </a:solidFill>
              </a:rPr>
              <a:t>LinearLayout</a:t>
            </a:r>
            <a:r>
              <a:rPr lang="en-US" sz="1400" dirty="0">
                <a:solidFill>
                  <a:srgbClr val="00B050"/>
                </a:solidFill>
              </a:rPr>
              <a:t> has width “</a:t>
            </a:r>
            <a:r>
              <a:rPr lang="en-US" sz="1400" dirty="0" err="1">
                <a:solidFill>
                  <a:srgbClr val="00B050"/>
                </a:solidFill>
              </a:rPr>
              <a:t>wrap_content</a:t>
            </a:r>
            <a:r>
              <a:rPr lang="en-US" sz="1400" dirty="0">
                <a:solidFill>
                  <a:srgbClr val="00B050"/>
                </a:solidFill>
              </a:rPr>
              <a:t>”, it’s essentially “hugging” the two views inside and so they have no space to center themselves in.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9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Adjust </a:t>
            </a:r>
            <a:r>
              <a:rPr lang="en-US" sz="4000" dirty="0" err="1" smtClean="0"/>
              <a:t>LinearLayout</a:t>
            </a:r>
            <a:r>
              <a:rPr lang="en-US" sz="4000" dirty="0" smtClean="0"/>
              <a:t> Width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B050"/>
                </a:solidFill>
                <a:latin typeface="Consolas"/>
              </a:rPr>
              <a:t>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android:layout_width</a:t>
            </a:r>
            <a:r>
              <a:rPr lang="en-US" sz="4000" b="1" dirty="0" smtClean="0">
                <a:solidFill>
                  <a:srgbClr val="00B050"/>
                </a:solidFill>
                <a:latin typeface="Consolas"/>
              </a:rPr>
              <a:t>=“</a:t>
            </a:r>
            <a:r>
              <a:rPr lang="en-US" sz="4000" b="1" dirty="0" err="1" smtClean="0">
                <a:solidFill>
                  <a:srgbClr val="00B050"/>
                </a:solidFill>
                <a:latin typeface="Consolas"/>
              </a:rPr>
              <a:t>match_parent</a:t>
            </a:r>
            <a:r>
              <a:rPr lang="en-US" sz="4000" b="1" dirty="0" smtClean="0">
                <a:solidFill>
                  <a:srgbClr val="00B050"/>
                </a:solidFill>
                <a:latin typeface="Consolas"/>
              </a:rPr>
              <a:t>"</a:t>
            </a:r>
            <a:endParaRPr lang="en-US" sz="4000" b="1" dirty="0">
              <a:solidFill>
                <a:srgbClr val="00B05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android:gravity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"center"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TextView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ImageView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android:src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drawable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/icon"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5122" name="Picture 2" descr="http://thinkandroid.files.wordpress.com/2010/01/ss3.png?w=223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362200"/>
            <a:ext cx="2124075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05400" y="5228272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A possible fix is to make the </a:t>
            </a:r>
            <a:r>
              <a:rPr lang="en-US" sz="1400" dirty="0" err="1">
                <a:solidFill>
                  <a:srgbClr val="00B050"/>
                </a:solidFill>
              </a:rPr>
              <a:t>linearlayout</a:t>
            </a:r>
            <a:r>
              <a:rPr lang="en-US" sz="1400" dirty="0">
                <a:solidFill>
                  <a:srgbClr val="00B050"/>
                </a:solidFill>
              </a:rPr>
              <a:t> as wide as its parent so use </a:t>
            </a:r>
            <a:r>
              <a:rPr lang="en-US" sz="1400" dirty="0" err="1">
                <a:solidFill>
                  <a:srgbClr val="00B050"/>
                </a:solidFill>
              </a:rPr>
              <a:t>match_parent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45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2: What does this render?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 smtClean="0">
                <a:solidFill>
                  <a:srgbClr val="2A00FF"/>
                </a:solidFill>
                <a:latin typeface="Consolas"/>
              </a:rPr>
              <a:t>“</a:t>
            </a:r>
            <a:r>
              <a:rPr lang="en-US" i="1" dirty="0" err="1" smtClean="0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sz="4000" dirty="0">
                <a:latin typeface="Consolas"/>
              </a:rPr>
              <a:t>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android:layout_width</a:t>
            </a:r>
            <a:r>
              <a:rPr lang="en-US" sz="4000" b="1" dirty="0" smtClean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 smtClean="0">
                <a:solidFill>
                  <a:srgbClr val="00B050"/>
                </a:solidFill>
                <a:latin typeface="Consolas"/>
              </a:rPr>
              <a:t>“</a:t>
            </a:r>
            <a:r>
              <a:rPr lang="en-US" sz="4000" b="1" i="1" dirty="0" err="1" smtClean="0">
                <a:solidFill>
                  <a:srgbClr val="00B050"/>
                </a:solidFill>
                <a:latin typeface="Consolas"/>
              </a:rPr>
              <a:t>match_parent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TextView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android:layout_gravity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"@string/hello"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endParaRPr lang="en-US" i="1" dirty="0">
              <a:solidFill>
                <a:srgbClr val="00808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ImageView</a:t>
            </a:r>
            <a:endParaRPr lang="en-US" dirty="0">
              <a:solidFill>
                <a:srgbClr val="3F7F7F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android:layout_gravity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android:src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drawable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/icon"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29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2: What does this render?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&lt;?xml version=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"1.0" encoding="utf-8"?&gt;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xmlns:android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apk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"vertical"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“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“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 &gt;</a:t>
            </a:r>
          </a:p>
          <a:p>
            <a:pPr marL="0" indent="0">
              <a:buNone/>
            </a:pPr>
            <a:endParaRPr lang="en-US" i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sz="40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“</a:t>
            </a:r>
            <a:r>
              <a:rPr lang="en-US" sz="4000" b="1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match_parent</a:t>
            </a:r>
            <a:r>
              <a:rPr lang="en-US" sz="4000" b="1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 &gt;</a:t>
            </a:r>
          </a:p>
          <a:p>
            <a:pPr marL="0" indent="0">
              <a:buNone/>
            </a:pPr>
            <a:endParaRPr lang="en-US" i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TextView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sz="40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android:layout_gravity</a:t>
            </a: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"left"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android:text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"@string/hello" /&gt;</a:t>
            </a:r>
          </a:p>
          <a:p>
            <a:pPr marL="0" indent="0">
              <a:buNone/>
            </a:pPr>
            <a:endParaRPr lang="en-US" i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ImageView</a:t>
            </a:r>
            <a:endParaRPr lang="en-US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wrap_content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sz="40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android:layout_gravity</a:t>
            </a:r>
            <a:r>
              <a:rPr lang="en-US" sz="40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"right"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android:src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=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"@</a:t>
            </a:r>
            <a:r>
              <a:rPr lang="en-US" i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drawable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/icon" /&gt;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 &lt;/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&lt;/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LinearLayout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&gt;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2105025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0" y="507058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Okay so my </a:t>
            </a:r>
            <a:r>
              <a:rPr lang="en-US" sz="1400" dirty="0" err="1">
                <a:solidFill>
                  <a:srgbClr val="00B050"/>
                </a:solidFill>
              </a:rPr>
              <a:t>my</a:t>
            </a:r>
            <a:r>
              <a:rPr lang="en-US" sz="1400" dirty="0">
                <a:solidFill>
                  <a:srgbClr val="00B050"/>
                </a:solidFill>
              </a:rPr>
              <a:t> parent fills the entire width and I tell the </a:t>
            </a:r>
            <a:r>
              <a:rPr lang="en-US" sz="1400" dirty="0" err="1">
                <a:solidFill>
                  <a:srgbClr val="00B050"/>
                </a:solidFill>
              </a:rPr>
              <a:t>TextView</a:t>
            </a:r>
            <a:r>
              <a:rPr lang="en-US" sz="1400" dirty="0">
                <a:solidFill>
                  <a:srgbClr val="00B050"/>
                </a:solidFill>
              </a:rPr>
              <a:t> to position itself with respect to its parent on the left, and I tell the </a:t>
            </a:r>
            <a:r>
              <a:rPr lang="en-US" sz="1400" dirty="0" err="1">
                <a:solidFill>
                  <a:srgbClr val="00B050"/>
                </a:solidFill>
              </a:rPr>
              <a:t>ImageView</a:t>
            </a:r>
            <a:r>
              <a:rPr lang="en-US" sz="1400" dirty="0">
                <a:solidFill>
                  <a:srgbClr val="00B050"/>
                </a:solidFill>
              </a:rPr>
              <a:t> to position itself with respect to its parent on the right, but how come it doesn’t work?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23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Layout and </a:t>
            </a:r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24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LinearLayouts</a:t>
            </a:r>
            <a:r>
              <a:rPr lang="en-US" dirty="0" smtClean="0"/>
              <a:t> and </a:t>
            </a:r>
            <a:r>
              <a:rPr lang="en-US" dirty="0" err="1" smtClean="0"/>
              <a:t>layout_gravity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Depending on the orientation of the </a:t>
            </a:r>
            <a:r>
              <a:rPr lang="en-US" dirty="0" err="1" smtClean="0"/>
              <a:t>LinearLayout</a:t>
            </a:r>
            <a:r>
              <a:rPr lang="en-US" dirty="0" smtClean="0"/>
              <a:t>, the </a:t>
            </a:r>
            <a:r>
              <a:rPr lang="en-US" dirty="0" err="1" smtClean="0"/>
              <a:t>LinearLayout’s</a:t>
            </a:r>
            <a:r>
              <a:rPr lang="en-US" dirty="0" smtClean="0"/>
              <a:t> children can only use certain values for </a:t>
            </a:r>
            <a:r>
              <a:rPr lang="en-US" dirty="0" err="1" smtClean="0"/>
              <a:t>layout_gravity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94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layout_gravity</a:t>
            </a:r>
            <a:r>
              <a:rPr lang="en-US" dirty="0" smtClean="0"/>
              <a:t> with horizontal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For a horizontal Linear Layout the following values make sense:</a:t>
            </a:r>
          </a:p>
          <a:p>
            <a:pPr lvl="1"/>
            <a:r>
              <a:rPr lang="en-US" sz="1900" dirty="0"/>
              <a:t>top</a:t>
            </a:r>
          </a:p>
          <a:p>
            <a:pPr lvl="1"/>
            <a:r>
              <a:rPr lang="en-US" sz="1900" dirty="0"/>
              <a:t>center</a:t>
            </a:r>
          </a:p>
          <a:p>
            <a:pPr lvl="1"/>
            <a:r>
              <a:rPr lang="en-US" sz="1900" dirty="0" smtClean="0"/>
              <a:t>Bottom</a:t>
            </a:r>
          </a:p>
          <a:p>
            <a:pPr lvl="1"/>
            <a:endParaRPr lang="en-US" sz="1900" dirty="0"/>
          </a:p>
          <a:p>
            <a:r>
              <a:rPr lang="en-US" sz="2400" dirty="0"/>
              <a:t>That is because the children of a horizontal Linear Layout are </a:t>
            </a:r>
            <a:r>
              <a:rPr lang="en-US" sz="2400" dirty="0" smtClean="0"/>
              <a:t>laid out </a:t>
            </a:r>
            <a:r>
              <a:rPr lang="en-US" sz="2400" dirty="0"/>
              <a:t>horizontally one after the other. </a:t>
            </a:r>
            <a:endParaRPr lang="en-US" sz="2400" dirty="0" smtClean="0"/>
          </a:p>
          <a:p>
            <a:endParaRPr lang="en-US" sz="2600" dirty="0" smtClean="0"/>
          </a:p>
          <a:p>
            <a:r>
              <a:rPr lang="en-US" sz="2400" dirty="0" smtClean="0"/>
              <a:t>With horizontal orientation, the only </a:t>
            </a:r>
            <a:r>
              <a:rPr lang="en-US" sz="2400" dirty="0"/>
              <a:t>thing can be controlled using the </a:t>
            </a:r>
            <a:r>
              <a:rPr lang="en-US" sz="2400" dirty="0" err="1"/>
              <a:t>android:layout_gravity</a:t>
            </a:r>
            <a:r>
              <a:rPr lang="en-US" sz="2400" dirty="0"/>
              <a:t> is how a child view is positioned </a:t>
            </a:r>
            <a:r>
              <a:rPr lang="en-US" sz="2400" b="1" dirty="0">
                <a:solidFill>
                  <a:srgbClr val="00B050"/>
                </a:solidFill>
              </a:rPr>
              <a:t>vertically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694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layout_gravity</a:t>
            </a:r>
            <a:r>
              <a:rPr lang="en-US" dirty="0" smtClean="0"/>
              <a:t> with vertical </a:t>
            </a:r>
            <a:r>
              <a:rPr lang="en-US" dirty="0" err="1" smtClean="0"/>
              <a:t>orientaiton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For a </a:t>
            </a:r>
            <a:r>
              <a:rPr lang="en-US" sz="2400" i="1" dirty="0"/>
              <a:t>vertical</a:t>
            </a:r>
            <a:r>
              <a:rPr lang="en-US" sz="2400" dirty="0"/>
              <a:t> Linear Layout the following values make sense:</a:t>
            </a:r>
          </a:p>
          <a:p>
            <a:pPr lvl="1"/>
            <a:r>
              <a:rPr lang="en-US" sz="2000" dirty="0"/>
              <a:t>left</a:t>
            </a:r>
          </a:p>
          <a:p>
            <a:pPr lvl="1"/>
            <a:r>
              <a:rPr lang="en-US" sz="2000" dirty="0"/>
              <a:t>center</a:t>
            </a:r>
          </a:p>
          <a:p>
            <a:pPr lvl="1"/>
            <a:r>
              <a:rPr lang="en-US" sz="2000" dirty="0" smtClean="0"/>
              <a:t>Right</a:t>
            </a:r>
          </a:p>
          <a:p>
            <a:pPr lvl="1"/>
            <a:endParaRPr lang="en-US" sz="2000" dirty="0"/>
          </a:p>
          <a:p>
            <a:r>
              <a:rPr lang="en-US" sz="2400" dirty="0"/>
              <a:t>That is because the children of a </a:t>
            </a:r>
            <a:r>
              <a:rPr lang="en-US" sz="2400" i="1" dirty="0"/>
              <a:t>vertical</a:t>
            </a:r>
            <a:r>
              <a:rPr lang="en-US" sz="2400" dirty="0"/>
              <a:t> Linear Layout are </a:t>
            </a:r>
            <a:r>
              <a:rPr lang="en-US" sz="2400" dirty="0" smtClean="0"/>
              <a:t>laid out </a:t>
            </a:r>
            <a:r>
              <a:rPr lang="en-US" sz="2400" dirty="0"/>
              <a:t>vertically one below the other.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With vertical orientation, the only </a:t>
            </a:r>
            <a:r>
              <a:rPr lang="en-US" sz="2400" dirty="0"/>
              <a:t>thing can be controlled using the </a:t>
            </a:r>
            <a:r>
              <a:rPr lang="en-US" sz="2400" dirty="0" err="1"/>
              <a:t>android:layout_gravity</a:t>
            </a:r>
            <a:r>
              <a:rPr lang="en-US" sz="2400" dirty="0"/>
              <a:t> is how a child view is positioned </a:t>
            </a:r>
            <a:r>
              <a:rPr lang="en-US" sz="2400" b="1" dirty="0">
                <a:solidFill>
                  <a:srgbClr val="00B050"/>
                </a:solidFill>
              </a:rPr>
              <a:t>horizontally</a:t>
            </a:r>
            <a:r>
              <a:rPr lang="en-US" sz="2400" dirty="0"/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7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layout_gravity</a:t>
            </a:r>
            <a:r>
              <a:rPr lang="en-US" dirty="0" smtClean="0"/>
              <a:t> &amp; gravity Example</a:t>
            </a:r>
            <a:endParaRPr lang="en-US" dirty="0"/>
          </a:p>
        </p:txBody>
      </p:sp>
      <p:pic>
        <p:nvPicPr>
          <p:cNvPr id="7173" name="Picture 5" descr="http://docs.google.com/drawings/pub?id=17MRxVUYtP-ZMp1YO03Ku3H2OGZD8gfDu4Y7mIp5NsGo&amp;w=575&amp;h=5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071" y="1665268"/>
            <a:ext cx="5324475" cy="493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69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layout_weight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Attribute only works for </a:t>
            </a:r>
            <a:r>
              <a:rPr lang="en-US" dirty="0" err="1" smtClean="0"/>
              <a:t>LinearLayout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Indicates how much of the extra space in the </a:t>
            </a:r>
            <a:r>
              <a:rPr lang="en-US" dirty="0" err="1" smtClean="0"/>
              <a:t>LinearLayout</a:t>
            </a:r>
            <a:r>
              <a:rPr lang="en-US" dirty="0" smtClean="0"/>
              <a:t> will be allocated to the view associated with this attribute.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8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layout_weight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size of the View will be determined based on the relation of all sibling’s weights to each other.</a:t>
            </a:r>
          </a:p>
          <a:p>
            <a:endParaRPr lang="en-US" dirty="0"/>
          </a:p>
          <a:p>
            <a:r>
              <a:rPr lang="en-US" dirty="0"/>
              <a:t>If, for example, all views define the same weight, then the available space will be distributed equally among them.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5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layout_weight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Which axis (width or height) should be affected can be controlled by setting the respective size to a value of </a:t>
            </a:r>
            <a:r>
              <a:rPr lang="en-US" dirty="0" smtClean="0"/>
              <a:t>0dp. </a:t>
            </a:r>
          </a:p>
          <a:p>
            <a:endParaRPr lang="en-US" dirty="0"/>
          </a:p>
          <a:p>
            <a:r>
              <a:rPr lang="en-US" dirty="0" smtClean="0"/>
              <a:t>Weights </a:t>
            </a:r>
            <a:r>
              <a:rPr lang="en-US" dirty="0"/>
              <a:t>don’t have to add up to 1, although it’s common to distribute layout weight over all children as fractions of 1 (percentage semantics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The relation between all weights is what matters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60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4 Views whose width I want to be equally distributed inside their parent.</a:t>
            </a:r>
          </a:p>
          <a:p>
            <a:r>
              <a:rPr lang="en-US" dirty="0" smtClean="0"/>
              <a:t>I want this to work on any device, and I don’t want to calculate the width each time the app runs.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567766"/>
            <a:ext cx="5816598" cy="16806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30398" y="4593167"/>
            <a:ext cx="1447800" cy="165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78198" y="4593167"/>
            <a:ext cx="1447800" cy="1651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25998" y="4597400"/>
            <a:ext cx="1447800" cy="1651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273798" y="4593167"/>
            <a:ext cx="1447800" cy="165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21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layout_weight</a:t>
            </a:r>
            <a:r>
              <a:rPr lang="en-US" dirty="0" smtClean="0"/>
              <a:t> to the rescue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layout_weight</a:t>
            </a:r>
            <a:r>
              <a:rPr lang="en-US" dirty="0" smtClean="0"/>
              <a:t> we can assign an equal weight to each child view and at runtime the </a:t>
            </a:r>
            <a:r>
              <a:rPr lang="en-US" dirty="0" err="1" smtClean="0"/>
              <a:t>LinearLayout</a:t>
            </a:r>
            <a:r>
              <a:rPr lang="en-US" dirty="0" smtClean="0"/>
              <a:t> will equally distribute any remaining space to the children.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3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layout_weight</a:t>
            </a:r>
            <a:r>
              <a:rPr lang="en-US" dirty="0" smtClean="0"/>
              <a:t> to the rescue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"@+id/pink"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android:orientation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"horizontal"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"#00F"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".25"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"#0F0"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".25"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".25"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"#FC0"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".25"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"#FF0"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LinearLayout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57400"/>
            <a:ext cx="2688423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8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Layout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Supports 2 orientations: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Horizontal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Vertical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851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2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RelativeLayout</a:t>
            </a:r>
            <a:r>
              <a:rPr lang="en-US" dirty="0" smtClean="0"/>
              <a:t> is </a:t>
            </a:r>
            <a:r>
              <a:rPr lang="en-US" dirty="0"/>
              <a:t>a view group that displays child views in </a:t>
            </a:r>
            <a:r>
              <a:rPr lang="en-US" dirty="0" smtClean="0"/>
              <a:t>relative </a:t>
            </a:r>
            <a:r>
              <a:rPr lang="en-US" dirty="0"/>
              <a:t>positions.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3810000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position of each </a:t>
            </a:r>
            <a:r>
              <a:rPr lang="en-US" sz="2000" dirty="0" smtClean="0"/>
              <a:t>child view </a:t>
            </a:r>
            <a:r>
              <a:rPr lang="en-US" sz="2000" dirty="0"/>
              <a:t>can be specified as relative to </a:t>
            </a:r>
            <a:r>
              <a:rPr lang="en-US" sz="2000" dirty="0" smtClean="0"/>
              <a:t>other sibling </a:t>
            </a:r>
            <a:r>
              <a:rPr lang="en-US" sz="2000" dirty="0"/>
              <a:t>elements (such as to the left-of or below another view) or in positions relative to the parent </a:t>
            </a:r>
            <a:r>
              <a:rPr lang="en-US" sz="2000" dirty="0" smtClean="0"/>
              <a:t>area </a:t>
            </a:r>
            <a:r>
              <a:rPr lang="en-US" sz="2000" dirty="0"/>
              <a:t>(such as aligned to the bottom, left of center).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2895600"/>
            <a:ext cx="7848600" cy="3657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3048000"/>
            <a:ext cx="7543800" cy="16764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layout_alignParentTop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4953000"/>
            <a:ext cx="42672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 smtClean="0"/>
          </a:p>
          <a:p>
            <a:pPr algn="ctr"/>
            <a:r>
              <a:rPr lang="en-US" dirty="0" err="1" smtClean="0"/>
              <a:t>layout_alignParentLeft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4953000"/>
            <a:ext cx="3048000" cy="1447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 smtClean="0"/>
          </a:p>
          <a:p>
            <a:pPr algn="ctr"/>
            <a:r>
              <a:rPr lang="en-US" dirty="0" err="1"/>
              <a:t>l</a:t>
            </a:r>
            <a:r>
              <a:rPr lang="en-US" dirty="0" err="1" smtClean="0"/>
              <a:t>ayout_alignParentRight</a:t>
            </a:r>
            <a:endParaRPr lang="en-US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3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By default, all child views are drawn at the top-left of the layout</a:t>
            </a:r>
            <a:r>
              <a:rPr lang="en-US" sz="2000" dirty="0"/>
              <a:t>, so you must define the position of each view using the various layout </a:t>
            </a:r>
            <a:r>
              <a:rPr lang="en-US" sz="2000" dirty="0" smtClean="0"/>
              <a:t>properties.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762000" y="2895600"/>
            <a:ext cx="7848600" cy="3657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3048000"/>
            <a:ext cx="7543800" cy="16764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3048000"/>
            <a:ext cx="42672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3048000"/>
            <a:ext cx="3048000" cy="1447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14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RelativeLayout</a:t>
            </a:r>
            <a:r>
              <a:rPr lang="en-US" dirty="0" smtClean="0"/>
              <a:t> Layout Parameters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34908" y="1600200"/>
            <a:ext cx="8856692" cy="5029200"/>
            <a:chOff x="228600" y="365655"/>
            <a:chExt cx="10896601" cy="6187545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365655"/>
              <a:ext cx="2752725" cy="6143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6075" y="381000"/>
              <a:ext cx="8239126" cy="6172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1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Unless you specify a vertical position/alignment, a child view will match the top of its parent.</a:t>
            </a:r>
          </a:p>
          <a:p>
            <a:endParaRPr lang="en-US" dirty="0"/>
          </a:p>
          <a:p>
            <a:r>
              <a:rPr lang="en-US" dirty="0" smtClean="0"/>
              <a:t>Unless you specify a horizontal position/alignment, a child view will match the left of its parent.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44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we simplify the layout </a:t>
            </a:r>
            <a:r>
              <a:rPr lang="en-US" dirty="0" err="1" smtClean="0"/>
              <a:t>params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762000" y="2057400"/>
            <a:ext cx="7848600" cy="3657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2209800"/>
            <a:ext cx="7543800" cy="16764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layout_alignParentTop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4114800"/>
            <a:ext cx="42672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 smtClean="0"/>
          </a:p>
          <a:p>
            <a:pPr algn="ctr"/>
            <a:r>
              <a:rPr lang="en-US" dirty="0" err="1" smtClean="0"/>
              <a:t>layout_alignParentLeft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4114800"/>
            <a:ext cx="3048000" cy="1447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 smtClean="0"/>
          </a:p>
          <a:p>
            <a:pPr algn="ctr"/>
            <a:r>
              <a:rPr lang="en-US" dirty="0" err="1"/>
              <a:t>l</a:t>
            </a:r>
            <a:r>
              <a:rPr lang="en-US" dirty="0" err="1" smtClean="0"/>
              <a:t>ayout_alignParentRight</a:t>
            </a:r>
            <a:endParaRPr lang="en-US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08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we simplify the layout </a:t>
            </a:r>
            <a:r>
              <a:rPr lang="en-US" dirty="0" err="1" smtClean="0"/>
              <a:t>params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762000" y="2057400"/>
            <a:ext cx="7848600" cy="3657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2209800"/>
            <a:ext cx="7543800" cy="16764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4114800"/>
            <a:ext cx="42672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4114800"/>
            <a:ext cx="3048000" cy="1447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 smtClean="0"/>
          </a:p>
          <a:p>
            <a:pPr algn="ctr"/>
            <a:r>
              <a:rPr lang="en-US" dirty="0" err="1"/>
              <a:t>l</a:t>
            </a:r>
            <a:r>
              <a:rPr lang="en-US" dirty="0" err="1" smtClean="0"/>
              <a:t>ayout_alignParentRight</a:t>
            </a:r>
            <a:endParaRPr lang="en-US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74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do we make the bottom views pushed down to the bottom of their parent?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762000" y="1600200"/>
            <a:ext cx="7848600" cy="495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1752600"/>
            <a:ext cx="7543800" cy="16764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3657600"/>
            <a:ext cx="42672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3657600"/>
            <a:ext cx="3048000" cy="1447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layout_below</a:t>
            </a:r>
            <a:endParaRPr lang="en-US" dirty="0" smtClean="0"/>
          </a:p>
          <a:p>
            <a:pPr algn="ctr"/>
            <a:r>
              <a:rPr lang="en-US" dirty="0" err="1"/>
              <a:t>l</a:t>
            </a:r>
            <a:r>
              <a:rPr lang="en-US" dirty="0" err="1" smtClean="0"/>
              <a:t>ayout_alignParentRight</a:t>
            </a:r>
            <a:endParaRPr lang="en-US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3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do we make the bottom views pushed down to the bottom of their parent?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762000" y="1600200"/>
            <a:ext cx="7848600" cy="4953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1752600"/>
            <a:ext cx="7543800" cy="1676400"/>
          </a:xfrm>
          <a:prstGeom prst="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4953000"/>
            <a:ext cx="4267200" cy="1447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layout_alignParentBottom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4953000"/>
            <a:ext cx="3048000" cy="14478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layout_alignParentBottom</a:t>
            </a:r>
            <a:endParaRPr lang="en-US" dirty="0" smtClean="0"/>
          </a:p>
          <a:p>
            <a:pPr algn="ctr"/>
            <a:r>
              <a:rPr lang="en-US" dirty="0" err="1"/>
              <a:t>l</a:t>
            </a:r>
            <a:r>
              <a:rPr lang="en-US" dirty="0" err="1" smtClean="0"/>
              <a:t>ayout_alignParentRight</a:t>
            </a:r>
            <a:endParaRPr lang="en-US" dirty="0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16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row, many columns</a:t>
            </a:r>
          </a:p>
          <a:p>
            <a:endParaRPr lang="en-US" dirty="0"/>
          </a:p>
          <a:p>
            <a:r>
              <a:rPr lang="en-US" dirty="0" smtClean="0"/>
              <a:t>Items placed beside each other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4258235"/>
            <a:ext cx="3073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# # # # # # # # # #</a:t>
            </a:r>
            <a:endParaRPr lang="en-US" sz="3200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907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RelativeLayoutParams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layout parameters take </a:t>
            </a:r>
            <a:r>
              <a:rPr lang="en-US" b="1" i="1" dirty="0" smtClean="0"/>
              <a:t>true</a:t>
            </a:r>
            <a:r>
              <a:rPr lang="en-US" dirty="0" smtClean="0"/>
              <a:t> or </a:t>
            </a:r>
            <a:r>
              <a:rPr lang="en-US" b="1" i="1" dirty="0" smtClean="0"/>
              <a:t>false</a:t>
            </a:r>
            <a:r>
              <a:rPr lang="en-US" dirty="0" smtClean="0"/>
              <a:t> as values and others take </a:t>
            </a:r>
            <a:r>
              <a:rPr lang="en-US" b="1" i="1" dirty="0" smtClean="0"/>
              <a:t>View ids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3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RelativeLayout</a:t>
            </a:r>
            <a:r>
              <a:rPr lang="en-US" dirty="0" smtClean="0"/>
              <a:t> Layout </a:t>
            </a:r>
            <a:r>
              <a:rPr lang="en-US" dirty="0" err="1" smtClean="0"/>
              <a:t>Params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Layout </a:t>
            </a:r>
            <a:r>
              <a:rPr lang="en-US" dirty="0" err="1" smtClean="0"/>
              <a:t>params</a:t>
            </a:r>
            <a:r>
              <a:rPr lang="en-US" dirty="0" smtClean="0"/>
              <a:t> that use </a:t>
            </a:r>
            <a:r>
              <a:rPr lang="en-US" b="1" i="1" dirty="0" smtClean="0"/>
              <a:t>true</a:t>
            </a:r>
            <a:r>
              <a:rPr lang="en-US" dirty="0" smtClean="0"/>
              <a:t> or </a:t>
            </a:r>
            <a:r>
              <a:rPr lang="en-US" b="1" i="1" dirty="0" smtClean="0"/>
              <a:t>false</a:t>
            </a:r>
          </a:p>
          <a:p>
            <a:pPr lvl="1"/>
            <a:r>
              <a:rPr lang="en-US" dirty="0"/>
              <a:t>All layout parameters that have the word </a:t>
            </a:r>
            <a:r>
              <a:rPr lang="en-US" b="1" i="1" dirty="0"/>
              <a:t>parent</a:t>
            </a:r>
            <a:r>
              <a:rPr lang="en-US" dirty="0"/>
              <a:t> </a:t>
            </a:r>
            <a:endParaRPr lang="en-US" b="1" i="1" dirty="0" smtClean="0"/>
          </a:p>
          <a:p>
            <a:pPr lvl="1"/>
            <a:r>
              <a:rPr lang="en-US" b="1" i="1" dirty="0" err="1" smtClean="0"/>
              <a:t>layout_centerHorizontal</a:t>
            </a:r>
            <a:endParaRPr lang="en-US" b="1" i="1" dirty="0" smtClean="0"/>
          </a:p>
          <a:p>
            <a:pPr lvl="1"/>
            <a:r>
              <a:rPr lang="en-US" b="1" i="1" dirty="0" err="1" smtClean="0"/>
              <a:t>layout_centerVertical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74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RelativeLayout</a:t>
            </a:r>
            <a:r>
              <a:rPr lang="en-US" dirty="0" smtClean="0"/>
              <a:t> Layout </a:t>
            </a:r>
            <a:r>
              <a:rPr lang="en-US" dirty="0" err="1" smtClean="0"/>
              <a:t>Params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Layout </a:t>
            </a:r>
            <a:r>
              <a:rPr lang="en-US" dirty="0" err="1" smtClean="0"/>
              <a:t>params</a:t>
            </a:r>
            <a:r>
              <a:rPr lang="en-US" dirty="0" smtClean="0"/>
              <a:t> that use </a:t>
            </a:r>
            <a:r>
              <a:rPr lang="en-US" b="1" i="1" dirty="0" smtClean="0"/>
              <a:t>View ids</a:t>
            </a:r>
            <a:endParaRPr lang="en-US" dirty="0" smtClean="0"/>
          </a:p>
          <a:p>
            <a:pPr lvl="1"/>
            <a:r>
              <a:rPr lang="en-US" dirty="0" smtClean="0"/>
              <a:t>Need to reference an existing id or create one for a view that will be defined later in the layout.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Even if you aren’t planning on using an ID in code for finding a View. You still need it for </a:t>
            </a:r>
            <a:r>
              <a:rPr lang="en-US" dirty="0" err="1" smtClean="0"/>
              <a:t>RelativeLayout</a:t>
            </a:r>
            <a:r>
              <a:rPr lang="en-US" dirty="0" smtClean="0"/>
              <a:t> to layout views correctly.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27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existing 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nsolas"/>
              </a:rPr>
              <a:t>android:id</a:t>
            </a:r>
            <a:r>
              <a:rPr lang="en-US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b="1" i="1" dirty="0">
                <a:solidFill>
                  <a:srgbClr val="00B050"/>
                </a:solidFill>
                <a:latin typeface="Consolas"/>
              </a:rPr>
              <a:t>"@+id/top"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"200dp"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android:layout_marginBottom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"150dp"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nsolas"/>
              </a:rPr>
              <a:t>android:layout_below</a:t>
            </a:r>
            <a:r>
              <a:rPr lang="en-US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b="1" i="1" dirty="0">
                <a:solidFill>
                  <a:srgbClr val="00B050"/>
                </a:solidFill>
                <a:latin typeface="Consolas"/>
              </a:rPr>
              <a:t>"@id/top"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nsolas"/>
              </a:rPr>
              <a:t>android:layout_below</a:t>
            </a:r>
            <a:r>
              <a:rPr lang="en-US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b="1" i="1" dirty="0">
                <a:solidFill>
                  <a:srgbClr val="00B050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 </a:t>
            </a: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74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id for layout </a:t>
            </a:r>
            <a:r>
              <a:rPr lang="en-US" dirty="0" err="1" smtClean="0"/>
              <a:t>params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"200dp"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android:layout_marginBottom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"150dp"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sz="4800" b="1" dirty="0">
                <a:solidFill>
                  <a:srgbClr val="00B050"/>
                </a:solidFill>
                <a:latin typeface="Consolas"/>
              </a:rPr>
              <a:t>     </a:t>
            </a:r>
            <a:r>
              <a:rPr lang="en-US" sz="4800" b="1" dirty="0" err="1" smtClean="0">
                <a:solidFill>
                  <a:srgbClr val="00B050"/>
                </a:solidFill>
                <a:latin typeface="Consolas"/>
              </a:rPr>
              <a:t>android:layout_toLeftOf</a:t>
            </a:r>
            <a:r>
              <a:rPr lang="en-US" sz="48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800" b="1" i="1" dirty="0">
                <a:solidFill>
                  <a:srgbClr val="00B050"/>
                </a:solidFill>
                <a:latin typeface="Consolas"/>
              </a:rPr>
              <a:t>"@+id/right"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sz="5600" b="1" dirty="0">
                <a:solidFill>
                  <a:srgbClr val="00B050"/>
                </a:solidFill>
                <a:latin typeface="Consolas"/>
              </a:rPr>
              <a:t>    </a:t>
            </a:r>
            <a:r>
              <a:rPr lang="en-US" sz="5600" b="1" dirty="0" err="1" smtClean="0">
                <a:solidFill>
                  <a:srgbClr val="00B050"/>
                </a:solidFill>
                <a:latin typeface="Consolas"/>
              </a:rPr>
              <a:t>android:id</a:t>
            </a:r>
            <a:r>
              <a:rPr lang="en-US" sz="56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5600" b="1" i="1" dirty="0">
                <a:solidFill>
                  <a:srgbClr val="00B050"/>
                </a:solidFill>
                <a:latin typeface="Consolas"/>
              </a:rPr>
              <a:t>"@id/right"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   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00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Controlling Dimension of View with </a:t>
            </a:r>
            <a:r>
              <a:rPr lang="en-US" dirty="0" err="1" smtClean="0"/>
              <a:t>RelativeLayout</a:t>
            </a:r>
            <a:r>
              <a:rPr lang="en-US" dirty="0" smtClean="0"/>
              <a:t> </a:t>
            </a:r>
            <a:r>
              <a:rPr lang="en-US" dirty="0" err="1" smtClean="0"/>
              <a:t>params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available options, you can not only position views in relationship to other views, but you can also size views.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8064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Controlling Size with Relative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"200dp"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android:layout_marginBottom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android:id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"@+id/left"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android:id</a:t>
            </a:r>
            <a:r>
              <a:rPr lang="en-US" sz="4000" b="1" dirty="0" smtClean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 smtClean="0">
                <a:solidFill>
                  <a:srgbClr val="00B050"/>
                </a:solidFill>
                <a:latin typeface="Consolas"/>
              </a:rPr>
              <a:t>"@+id/right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950" y="1676400"/>
            <a:ext cx="3404299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5486400"/>
            <a:ext cx="6826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to make the View @id/left’s right edge extend to View @id/right?</a:t>
            </a:r>
            <a:endParaRPr lang="en-US" dirty="0"/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32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RelativeLayout</a:t>
            </a:r>
            <a:r>
              <a:rPr lang="en-US" dirty="0" smtClean="0"/>
              <a:t> Layout Parameters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34908" y="1600200"/>
            <a:ext cx="8856692" cy="5029200"/>
            <a:chOff x="228600" y="365655"/>
            <a:chExt cx="10896601" cy="6187545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365655"/>
              <a:ext cx="2752725" cy="6143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6075" y="381000"/>
              <a:ext cx="8239126" cy="6172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76200" y="5943600"/>
            <a:ext cx="6172200" cy="228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81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Controlling Size with </a:t>
            </a:r>
            <a:r>
              <a:rPr lang="en-US" dirty="0" err="1" smtClean="0"/>
              <a:t>RelativeLayout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"200dp"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android:layout_marginBottom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 </a:t>
            </a:r>
            <a:r>
              <a:rPr lang="en-US" dirty="0" smtClean="0">
                <a:latin typeface="Consolas"/>
              </a:rPr>
              <a:t>    </a:t>
            </a:r>
            <a:r>
              <a:rPr lang="en-US" sz="4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/>
              </a:rPr>
              <a:t>android:layout_width</a:t>
            </a:r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/>
              </a:rPr>
              <a:t>=</a:t>
            </a:r>
            <a:r>
              <a:rPr lang="en-US" sz="48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</a:t>
            </a:r>
          </a:p>
          <a:p>
            <a:pPr marL="0" indent="0">
              <a:buNone/>
            </a:pPr>
            <a:r>
              <a:rPr lang="en-US" sz="4800" b="1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Consolas"/>
              </a:rPr>
              <a:t>android:layout_toLeftOf</a:t>
            </a:r>
            <a:r>
              <a:rPr lang="en-US" sz="48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800" b="1" i="1" dirty="0">
                <a:solidFill>
                  <a:srgbClr val="00B050"/>
                </a:solidFill>
                <a:latin typeface="Consolas"/>
              </a:rPr>
              <a:t>"@+id/right"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sz="4800" b="1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Consolas"/>
              </a:rPr>
              <a:t>android:id</a:t>
            </a:r>
            <a:r>
              <a:rPr lang="en-US" sz="48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800" b="1" i="1" dirty="0">
                <a:solidFill>
                  <a:srgbClr val="00B050"/>
                </a:solidFill>
                <a:latin typeface="Consolas"/>
              </a:rPr>
              <a:t>"@id/right"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980" y="1600200"/>
            <a:ext cx="349714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61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How to make a new View’s left edge match @id/left and right’s edge match @id/right?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76400"/>
            <a:ext cx="2986249" cy="359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"200dp"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android:layout_marginBottom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android:layout_toLeftOf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  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21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column, many rows</a:t>
            </a:r>
          </a:p>
          <a:p>
            <a:endParaRPr lang="en-US" dirty="0"/>
          </a:p>
          <a:p>
            <a:r>
              <a:rPr lang="en-US" dirty="0" smtClean="0"/>
              <a:t>Items stacked on top of each other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343400" y="3581400"/>
            <a:ext cx="38985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#</a:t>
            </a:r>
          </a:p>
          <a:p>
            <a:r>
              <a:rPr lang="en-US" sz="3200" dirty="0" smtClean="0"/>
              <a:t>#</a:t>
            </a:r>
          </a:p>
          <a:p>
            <a:r>
              <a:rPr lang="en-US" sz="3200" dirty="0" smtClean="0"/>
              <a:t>#</a:t>
            </a:r>
          </a:p>
          <a:p>
            <a:r>
              <a:rPr lang="en-US" sz="3200" dirty="0" smtClean="0"/>
              <a:t>#</a:t>
            </a:r>
          </a:p>
          <a:p>
            <a:r>
              <a:rPr lang="en-US" sz="3200" dirty="0" smtClean="0"/>
              <a:t>#</a:t>
            </a:r>
          </a:p>
          <a:p>
            <a:r>
              <a:rPr lang="en-US" sz="3200" dirty="0"/>
              <a:t>#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5861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How to make a new View’s left edge match @id/left and right’s edge match @id/right?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76400"/>
            <a:ext cx="2986249" cy="359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&lt;?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xml </a:t>
            </a:r>
            <a:r>
              <a:rPr lang="en-US" dirty="0">
                <a:solidFill>
                  <a:srgbClr val="7F007F"/>
                </a:solidFill>
                <a:latin typeface="Consolas"/>
              </a:rPr>
              <a:t>version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"1.0" </a:t>
            </a:r>
            <a:r>
              <a:rPr lang="en-US" i="1" dirty="0">
                <a:solidFill>
                  <a:srgbClr val="7F007F"/>
                </a:solidFill>
                <a:latin typeface="Consolas"/>
              </a:rPr>
              <a:t>encoding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"utf-8"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?&gt;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xmlns:android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"http://schemas.android.com/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apk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/res/android"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"10dp"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&gt;</a:t>
            </a:r>
            <a:endParaRPr lang="en-US" dirty="0"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  <a:r>
              <a:rPr lang="en-US" i="1" dirty="0" err="1">
                <a:solidFill>
                  <a:srgbClr val="2A00FF"/>
                </a:solidFill>
                <a:latin typeface="Consolas"/>
              </a:rPr>
              <a:t>match_parent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"200dp"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"#F00"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android:layout_marginBottom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"@+id/left"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android:layout_toLeftOf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"@+id/right"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android:layout_marginRight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"5dp" </a:t>
            </a:r>
            <a:r>
              <a:rPr lang="en-US" i="1" dirty="0" smtClean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&lt;</a:t>
            </a:r>
            <a:r>
              <a:rPr lang="en-US" dirty="0">
                <a:solidFill>
                  <a:srgbClr val="3F7F7F"/>
                </a:solidFill>
                <a:latin typeface="Consolas"/>
              </a:rPr>
              <a:t>View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"@id/right"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"100dp"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"@id/top"</a:t>
            </a:r>
          </a:p>
          <a:p>
            <a:pPr marL="0" indent="0">
              <a:buNone/>
            </a:pPr>
            <a:r>
              <a:rPr lang="en-US" dirty="0">
                <a:latin typeface="Consolas"/>
              </a:rPr>
              <a:t>        </a:t>
            </a:r>
            <a:r>
              <a:rPr lang="en-US" dirty="0" err="1">
                <a:solidFill>
                  <a:srgbClr val="7F007F"/>
                </a:solidFill>
                <a:latin typeface="Consolas"/>
              </a:rPr>
              <a:t>android:layout_alignParentRight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"true" </a:t>
            </a:r>
            <a:r>
              <a:rPr lang="en-US" i="1" dirty="0">
                <a:solidFill>
                  <a:srgbClr val="008080"/>
                </a:solidFill>
                <a:latin typeface="Consolas"/>
              </a:rPr>
              <a:t>/&gt;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           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&lt;View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B050"/>
                </a:solidFill>
                <a:latin typeface="Consolas"/>
              </a:rPr>
              <a:t>android:layout_width</a:t>
            </a:r>
            <a:r>
              <a:rPr lang="en-US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"0dp"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B050"/>
                </a:solidFill>
                <a:latin typeface="Consolas"/>
              </a:rPr>
              <a:t>android:layout_height</a:t>
            </a:r>
            <a:r>
              <a:rPr lang="en-US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"75dp"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B050"/>
                </a:solidFill>
                <a:latin typeface="Consolas"/>
              </a:rPr>
              <a:t>android:layout_marginTop</a:t>
            </a:r>
            <a:r>
              <a:rPr lang="en-US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"5dp"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B050"/>
                </a:solidFill>
                <a:latin typeface="Consolas"/>
              </a:rPr>
              <a:t>android:background</a:t>
            </a:r>
            <a:r>
              <a:rPr lang="en-US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"#000"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dirty="0" err="1">
                <a:solidFill>
                  <a:srgbClr val="00B050"/>
                </a:solidFill>
                <a:latin typeface="Consolas"/>
              </a:rPr>
              <a:t>android:layout_below</a:t>
            </a:r>
            <a:r>
              <a:rPr lang="en-US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"@id/left"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nsolas"/>
              </a:rPr>
              <a:t>        </a:t>
            </a:r>
            <a:r>
              <a:rPr lang="en-US" sz="4000" b="1" dirty="0" err="1">
                <a:solidFill>
                  <a:srgbClr val="00B050"/>
                </a:solidFill>
                <a:latin typeface="Consolas"/>
              </a:rPr>
              <a:t>android:layout_alignLeft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"@id/left"</a:t>
            </a:r>
          </a:p>
          <a:p>
            <a:pPr marL="0" indent="0">
              <a:buNone/>
            </a:pPr>
            <a:r>
              <a:rPr lang="en-US" sz="4000" b="1">
                <a:solidFill>
                  <a:srgbClr val="00B050"/>
                </a:solidFill>
                <a:latin typeface="Consolas"/>
              </a:rPr>
              <a:t>      </a:t>
            </a:r>
            <a:r>
              <a:rPr lang="en-US" sz="4000" b="1" smtClean="0">
                <a:solidFill>
                  <a:srgbClr val="00B050"/>
                </a:solidFill>
                <a:latin typeface="Consolas"/>
              </a:rPr>
              <a:t> android:layout_alignRight</a:t>
            </a:r>
            <a:r>
              <a:rPr lang="en-US" sz="4000" b="1" dirty="0">
                <a:solidFill>
                  <a:srgbClr val="00B050"/>
                </a:solidFill>
                <a:latin typeface="Consolas"/>
              </a:rPr>
              <a:t>=</a:t>
            </a:r>
            <a:r>
              <a:rPr lang="en-US" sz="4000" b="1" i="1" dirty="0">
                <a:solidFill>
                  <a:srgbClr val="00B050"/>
                </a:solidFill>
                <a:latin typeface="Consolas"/>
              </a:rPr>
              <a:t>"@id/right" </a:t>
            </a:r>
            <a:r>
              <a:rPr lang="en-US" i="1" dirty="0">
                <a:solidFill>
                  <a:srgbClr val="00B050"/>
                </a:solidFill>
                <a:latin typeface="Consolas"/>
              </a:rPr>
              <a:t>/&gt;  </a:t>
            </a:r>
          </a:p>
          <a:p>
            <a:pPr marL="0" indent="0">
              <a:buNone/>
            </a:pPr>
            <a:r>
              <a:rPr lang="en-US" dirty="0">
                <a:solidFill>
                  <a:srgbClr val="008080"/>
                </a:solidFill>
                <a:latin typeface="Consolas"/>
              </a:rPr>
              <a:t>&lt;/</a:t>
            </a:r>
            <a:r>
              <a:rPr lang="en-US" dirty="0" err="1">
                <a:solidFill>
                  <a:srgbClr val="3F7F7F"/>
                </a:solidFill>
                <a:latin typeface="Consolas"/>
              </a:rPr>
              <a:t>RelativeLayout</a:t>
            </a:r>
            <a:r>
              <a:rPr lang="en-US" dirty="0">
                <a:solidFill>
                  <a:srgbClr val="008080"/>
                </a:solidFill>
                <a:latin typeface="Consolas"/>
              </a:rPr>
              <a:t>&gt;</a:t>
            </a:r>
            <a:endParaRPr lang="en-US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00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Power of </a:t>
            </a:r>
            <a:r>
              <a:rPr lang="en-US" dirty="0" err="1" smtClean="0"/>
              <a:t>RelativeLayouts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all the different layout parameters, one can see why </a:t>
            </a:r>
            <a:r>
              <a:rPr lang="en-US" dirty="0" err="1" smtClean="0"/>
              <a:t>RelativeLayout</a:t>
            </a:r>
            <a:r>
              <a:rPr lang="en-US" dirty="0" smtClean="0"/>
              <a:t> is super powerful.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71800"/>
            <a:ext cx="2212575" cy="161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29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Power of </a:t>
            </a:r>
            <a:r>
              <a:rPr lang="en-US" dirty="0" err="1" smtClean="0"/>
              <a:t>RelativeLayouts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novice Android </a:t>
            </a:r>
            <a:r>
              <a:rPr lang="en-US" dirty="0" err="1" smtClean="0"/>
              <a:t>Devs</a:t>
            </a:r>
            <a:r>
              <a:rPr lang="en-US" dirty="0" smtClean="0"/>
              <a:t> will over use </a:t>
            </a:r>
            <a:r>
              <a:rPr lang="en-US" dirty="0" err="1" smtClean="0"/>
              <a:t>LinearLayouts</a:t>
            </a:r>
            <a:r>
              <a:rPr lang="en-US" dirty="0" smtClean="0"/>
              <a:t> by having several nested inside each other to accomplish a task that is done much easier with </a:t>
            </a:r>
            <a:r>
              <a:rPr lang="en-US" dirty="0" err="1" smtClean="0"/>
              <a:t>RelativeLayout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Good Android </a:t>
            </a:r>
            <a:r>
              <a:rPr lang="en-US" dirty="0" err="1" smtClean="0"/>
              <a:t>Devs</a:t>
            </a:r>
            <a:r>
              <a:rPr lang="en-US" dirty="0" smtClean="0"/>
              <a:t> will use the minimum numbers of Views required to accomplish a layout.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types of Gravity in Android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gravity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layout_gravity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00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android:gravity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Positions the contents of the view (what is inside the view)</a:t>
            </a:r>
          </a:p>
          <a:p>
            <a:endParaRPr lang="en-US" dirty="0"/>
          </a:p>
          <a:p>
            <a:r>
              <a:rPr lang="en-US" dirty="0" smtClean="0"/>
              <a:t>Has several </a:t>
            </a:r>
            <a:r>
              <a:rPr lang="en-US" dirty="0" smtClean="0">
                <a:hlinkClick r:id="rId2"/>
              </a:rPr>
              <a:t>values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op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b</a:t>
            </a:r>
            <a:r>
              <a:rPr lang="en-US" dirty="0" smtClean="0"/>
              <a:t>ottom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eft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right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center (horizontal and vertical)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center_vertical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center_horizontal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138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android:gravity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bit masking to combine multiple values</a:t>
            </a:r>
          </a:p>
          <a:p>
            <a:pPr marL="0" indent="0">
              <a:buNone/>
            </a:pPr>
            <a:endParaRPr lang="en-US" dirty="0" smtClean="0">
              <a:solidFill>
                <a:srgbClr val="7F007F"/>
              </a:solidFill>
              <a:highlight>
                <a:srgbClr val="E8F2FE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7F007F"/>
                </a:solidFill>
                <a:highlight>
                  <a:srgbClr val="E8F2FE"/>
                </a:highlight>
                <a:latin typeface="Consolas"/>
              </a:rPr>
              <a:t>android:gravity</a:t>
            </a:r>
            <a:r>
              <a:rPr lang="en-US" sz="2000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=</a:t>
            </a:r>
            <a:r>
              <a:rPr lang="en-US" sz="2000" i="1" dirty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"</a:t>
            </a:r>
            <a:r>
              <a:rPr lang="en-US" sz="2000" i="1" dirty="0" err="1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center_horizontal|bottom</a:t>
            </a:r>
            <a:r>
              <a:rPr lang="en-US" sz="2000" i="1" dirty="0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“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solidFill>
                  <a:srgbClr val="7F007F"/>
                </a:solidFill>
                <a:highlight>
                  <a:srgbClr val="E8F2FE"/>
                </a:highlight>
                <a:latin typeface="Consolas"/>
              </a:rPr>
              <a:t>android:gravity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=</a:t>
            </a:r>
            <a:r>
              <a:rPr lang="en-US" sz="2000" i="1" dirty="0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“</a:t>
            </a:r>
            <a:r>
              <a:rPr lang="en-US" sz="2000" i="1" dirty="0" err="1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top|bottom</a:t>
            </a:r>
            <a:r>
              <a:rPr lang="en-US" sz="2000" i="1" dirty="0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”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solidFill>
                  <a:srgbClr val="7F007F"/>
                </a:solidFill>
                <a:highlight>
                  <a:srgbClr val="E8F2FE"/>
                </a:highlight>
                <a:latin typeface="Consolas"/>
              </a:rPr>
              <a:t>android:gravity</a:t>
            </a:r>
            <a:r>
              <a:rPr lang="en-US" sz="2000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=</a:t>
            </a:r>
            <a:r>
              <a:rPr lang="en-US" sz="2000" i="1" dirty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“</a:t>
            </a:r>
            <a:r>
              <a:rPr lang="en-US" sz="2000" i="1" dirty="0" err="1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top|right</a:t>
            </a:r>
            <a:r>
              <a:rPr lang="en-US" sz="2000" i="1" dirty="0" smtClean="0">
                <a:solidFill>
                  <a:srgbClr val="2A00FF"/>
                </a:solidFill>
                <a:highlight>
                  <a:srgbClr val="E8F2FE"/>
                </a:highlight>
                <a:latin typeface="Consolas"/>
              </a:rPr>
              <a:t>”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864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android:layout_gravity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Positions the view with respect to its parent</a:t>
            </a:r>
          </a:p>
          <a:p>
            <a:endParaRPr lang="en-US" dirty="0"/>
          </a:p>
          <a:p>
            <a:r>
              <a:rPr lang="en-US" dirty="0" smtClean="0"/>
              <a:t>Supports same </a:t>
            </a:r>
            <a:r>
              <a:rPr lang="en-US" dirty="0" smtClean="0">
                <a:hlinkClick r:id="rId2"/>
              </a:rPr>
              <a:t>values</a:t>
            </a:r>
            <a:r>
              <a:rPr lang="en-US" dirty="0" smtClean="0"/>
              <a:t> as </a:t>
            </a:r>
            <a:r>
              <a:rPr lang="en-US" dirty="0" err="1" smtClean="0"/>
              <a:t>android:gravity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Not all </a:t>
            </a:r>
            <a:r>
              <a:rPr lang="en-US" b="1" dirty="0" err="1" smtClean="0"/>
              <a:t>ViewGroups</a:t>
            </a:r>
            <a:r>
              <a:rPr lang="en-US" b="1" dirty="0" smtClean="0"/>
              <a:t> support this attribute.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80935" y="4572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5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484</TotalTime>
  <Words>3030</Words>
  <Application>Microsoft Office PowerPoint</Application>
  <PresentationFormat>On-screen Show (4:3)</PresentationFormat>
  <Paragraphs>638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Calibri</vt:lpstr>
      <vt:lpstr>Consolas</vt:lpstr>
      <vt:lpstr>Iskoola Pota</vt:lpstr>
      <vt:lpstr>Times New Roman</vt:lpstr>
      <vt:lpstr>HNDIT</vt:lpstr>
      <vt:lpstr>HNDIT2417 Mobile Application Development</vt:lpstr>
      <vt:lpstr>Linear Layout and RelativeLayout</vt:lpstr>
      <vt:lpstr>Linear Layout</vt:lpstr>
      <vt:lpstr>Horizontal Orientation</vt:lpstr>
      <vt:lpstr>Vertical Orientation</vt:lpstr>
      <vt:lpstr>Gravity</vt:lpstr>
      <vt:lpstr>android:gravity</vt:lpstr>
      <vt:lpstr>android:gravity</vt:lpstr>
      <vt:lpstr>android:layout_gravity</vt:lpstr>
      <vt:lpstr>gravity vs. layout_gravity</vt:lpstr>
      <vt:lpstr>gravity vs. layout_gravity</vt:lpstr>
      <vt:lpstr>What does this render?</vt:lpstr>
      <vt:lpstr>What does this render?</vt:lpstr>
      <vt:lpstr>Why isn’t the content centered?</vt:lpstr>
      <vt:lpstr>What is the width of the LinearLayout?</vt:lpstr>
      <vt:lpstr>What is the width of the LinearLayout?</vt:lpstr>
      <vt:lpstr>Adjust LinearLayout Width</vt:lpstr>
      <vt:lpstr>Take 2: What does this render?</vt:lpstr>
      <vt:lpstr>Take 2: What does this render?</vt:lpstr>
      <vt:lpstr>LinearLayouts and layout_gravity</vt:lpstr>
      <vt:lpstr>layout_gravity with horizontal orientation</vt:lpstr>
      <vt:lpstr>layout_gravity with vertical orientaiton</vt:lpstr>
      <vt:lpstr>layout_gravity &amp; gravity Example</vt:lpstr>
      <vt:lpstr>layout_weight</vt:lpstr>
      <vt:lpstr>layout_weight</vt:lpstr>
      <vt:lpstr>layout_weight</vt:lpstr>
      <vt:lpstr>Problem</vt:lpstr>
      <vt:lpstr>layout_weight to the rescue</vt:lpstr>
      <vt:lpstr>layout_weight to the rescue</vt:lpstr>
      <vt:lpstr>RelativeLayout</vt:lpstr>
      <vt:lpstr>About RelativeLayout</vt:lpstr>
      <vt:lpstr>About RelativeLayout</vt:lpstr>
      <vt:lpstr>About RelativeLayout</vt:lpstr>
      <vt:lpstr>RelativeLayout Layout Parameters</vt:lpstr>
      <vt:lpstr>About RelativeLayout</vt:lpstr>
      <vt:lpstr>Can we simplify the layout params used?</vt:lpstr>
      <vt:lpstr>Can we simplify the layout params used?</vt:lpstr>
      <vt:lpstr>How do we make the bottom views pushed down to the bottom of their parent?</vt:lpstr>
      <vt:lpstr>How do we make the bottom views pushed down to the bottom of their parent?</vt:lpstr>
      <vt:lpstr>Using RelativeLayoutParams</vt:lpstr>
      <vt:lpstr>RelativeLayout Layout Params</vt:lpstr>
      <vt:lpstr>RelativeLayout Layout Params</vt:lpstr>
      <vt:lpstr>Using existing ids</vt:lpstr>
      <vt:lpstr>Creating an id for layout params</vt:lpstr>
      <vt:lpstr>Controlling Dimension of View with RelativeLayout params</vt:lpstr>
      <vt:lpstr>Controlling Size with Relative Layout</vt:lpstr>
      <vt:lpstr>RelativeLayout Layout Parameters</vt:lpstr>
      <vt:lpstr>Controlling Size with RelativeLayout</vt:lpstr>
      <vt:lpstr>How to make a new View’s left edge match @id/left and right’s edge match @id/right?</vt:lpstr>
      <vt:lpstr>How to make a new View’s left edge match @id/left and right’s edge match @id/right?</vt:lpstr>
      <vt:lpstr>The Power of RelativeLayouts</vt:lpstr>
      <vt:lpstr>The Power of RelativeLayouts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Nayomi Gamlath</dc:creator>
  <cp:lastModifiedBy>HELLO USER™</cp:lastModifiedBy>
  <cp:revision>89</cp:revision>
  <dcterms:created xsi:type="dcterms:W3CDTF">2012-08-16T13:03:13Z</dcterms:created>
  <dcterms:modified xsi:type="dcterms:W3CDTF">2016-09-20T14:19:42Z</dcterms:modified>
</cp:coreProperties>
</file>